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8" r:id="rId4"/>
    <p:sldId id="262" r:id="rId5"/>
    <p:sldId id="263" r:id="rId6"/>
    <p:sldId id="259"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ja-JP" altLang="en-US"/>
              <a:t>マスター タイトルの書式設定</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1004938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339856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ja-JP" altLang="en-US"/>
              <a:t>マスター タイトルの書式設定</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42124654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ja-JP" altLang="en-US"/>
              <a:t>マスター タイトルの書式設定</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ja-JP" altLang="en-US"/>
              <a:t>マスター テキストの書式設定</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016691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6767571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1270854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35630271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nchorCtr="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3142985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315315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625876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188173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844236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4269247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7" name="Date Placeholder 2"/>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3"/>
          <p:cNvSpPr>
            <a:spLocks noGrp="1"/>
          </p:cNvSpPr>
          <p:nvPr>
            <p:ph type="ftr" sz="quarter" idx="11"/>
          </p:nvPr>
        </p:nvSpPr>
        <p:spPr/>
        <p:txBody>
          <a:bodyPr/>
          <a:lstStyle/>
          <a:p>
            <a:endParaRPr kumimoji="1" lang="ja-JP" altLang="en-US"/>
          </a:p>
        </p:txBody>
      </p:sp>
      <p:sp>
        <p:nvSpPr>
          <p:cNvPr id="6" name="Slide Number Placeholder 4"/>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3177590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2"/>
          <p:cNvSpPr>
            <a:spLocks noGrp="1"/>
          </p:cNvSpPr>
          <p:nvPr>
            <p:ph type="ftr" sz="quarter" idx="11"/>
          </p:nvPr>
        </p:nvSpPr>
        <p:spPr/>
        <p:txBody>
          <a:bodyPr/>
          <a:lstStyle/>
          <a:p>
            <a:endParaRPr kumimoji="1" lang="ja-JP" altLang="en-US"/>
          </a:p>
        </p:txBody>
      </p:sp>
      <p:sp>
        <p:nvSpPr>
          <p:cNvPr id="6" name="Slide Number Placeholder 3"/>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309794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7" name="Date Placeholder 4"/>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5" name="Footer Placeholder 5"/>
          <p:cNvSpPr>
            <a:spLocks noGrp="1"/>
          </p:cNvSpPr>
          <p:nvPr>
            <p:ph type="ftr" sz="quarter" idx="11"/>
          </p:nvPr>
        </p:nvSpPr>
        <p:spPr/>
        <p:txBody>
          <a:bodyPr/>
          <a:lstStyle/>
          <a:p>
            <a:endParaRPr kumimoji="1" lang="ja-JP" altLang="en-US"/>
          </a:p>
        </p:txBody>
      </p:sp>
      <p:sp>
        <p:nvSpPr>
          <p:cNvPr id="6" name="Slide Number Placeholder 6"/>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883032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0EE9DEA-ECB6-4051-A135-E5A2E6AFE602}" type="datetimeFigureOut">
              <a:rPr kumimoji="1" lang="ja-JP" altLang="en-US" smtClean="0"/>
              <a:t>2024/9/27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226315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0EE9DEA-ECB6-4051-A135-E5A2E6AFE602}" type="datetimeFigureOut">
              <a:rPr kumimoji="1" lang="ja-JP" altLang="en-US" smtClean="0"/>
              <a:t>2024/9/27</a:t>
            </a:fld>
            <a:endParaRPr kumimoji="1" lang="ja-JP"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kumimoji="1" lang="ja-JP" alt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2E0E903-A40B-4D9F-9534-F982724B60A0}" type="slidenum">
              <a:rPr kumimoji="1" lang="ja-JP" altLang="en-US" smtClean="0"/>
              <a:t>‹#›</a:t>
            </a:fld>
            <a:endParaRPr kumimoji="1" lang="ja-JP" altLang="en-US"/>
          </a:p>
        </p:txBody>
      </p:sp>
    </p:spTree>
    <p:extLst>
      <p:ext uri="{BB962C8B-B14F-4D97-AF65-F5344CB8AC3E}">
        <p14:creationId xmlns:p14="http://schemas.microsoft.com/office/powerpoint/2010/main" val="1552620508"/>
      </p:ext>
    </p:extLst>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txStyles>
    <p:title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hyperlink" Target="https://www.nintendo.co.jp/wii/interview/sb4j/vol2/index4.html"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B73D9BD-1C1A-49CD-990E-75CB76D5B355}"/>
              </a:ext>
            </a:extLst>
          </p:cNvPr>
          <p:cNvSpPr>
            <a:spLocks noGrp="1"/>
          </p:cNvSpPr>
          <p:nvPr>
            <p:ph type="ctrTitle"/>
          </p:nvPr>
        </p:nvSpPr>
        <p:spPr/>
        <p:txBody>
          <a:bodyPr/>
          <a:lstStyle/>
          <a:p>
            <a:r>
              <a:rPr lang="en-US" altLang="ja-JP" dirty="0"/>
              <a:t>Astro Seeker</a:t>
            </a:r>
            <a:endParaRPr kumimoji="1" lang="ja-JP" altLang="en-US" dirty="0"/>
          </a:p>
        </p:txBody>
      </p:sp>
      <p:sp>
        <p:nvSpPr>
          <p:cNvPr id="3" name="字幕 2">
            <a:extLst>
              <a:ext uri="{FF2B5EF4-FFF2-40B4-BE49-F238E27FC236}">
                <a16:creationId xmlns:a16="http://schemas.microsoft.com/office/drawing/2014/main" id="{F4BCC99C-2637-4B9E-872B-4D99D2AC0B4F}"/>
              </a:ext>
            </a:extLst>
          </p:cNvPr>
          <p:cNvSpPr>
            <a:spLocks noGrp="1"/>
          </p:cNvSpPr>
          <p:nvPr>
            <p:ph type="subTitle" idx="1"/>
          </p:nvPr>
        </p:nvSpPr>
        <p:spPr/>
        <p:txBody>
          <a:bodyPr/>
          <a:lstStyle/>
          <a:p>
            <a:r>
              <a:rPr kumimoji="1" lang="ja-JP" altLang="en-US" dirty="0"/>
              <a:t>～</a:t>
            </a:r>
            <a:r>
              <a:rPr lang="ja-JP" altLang="en-US" dirty="0"/>
              <a:t>マリオギャラクシーよか面白いゲーム</a:t>
            </a:r>
            <a:r>
              <a:rPr kumimoji="1" lang="ja-JP" altLang="en-US" dirty="0"/>
              <a:t>～</a:t>
            </a:r>
          </a:p>
        </p:txBody>
      </p:sp>
      <p:pic>
        <p:nvPicPr>
          <p:cNvPr id="7" name="図 6">
            <a:extLst>
              <a:ext uri="{FF2B5EF4-FFF2-40B4-BE49-F238E27FC236}">
                <a16:creationId xmlns:a16="http://schemas.microsoft.com/office/drawing/2014/main" id="{E9C86AB7-1DC2-46FD-AE17-195EDAB2F2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7734" y="1333703"/>
            <a:ext cx="4190594" cy="4190594"/>
          </a:xfrm>
          <a:prstGeom prst="rect">
            <a:avLst/>
          </a:prstGeom>
        </p:spPr>
      </p:pic>
      <p:sp>
        <p:nvSpPr>
          <p:cNvPr id="4" name="テキスト ボックス 3">
            <a:extLst>
              <a:ext uri="{FF2B5EF4-FFF2-40B4-BE49-F238E27FC236}">
                <a16:creationId xmlns:a16="http://schemas.microsoft.com/office/drawing/2014/main" id="{B42E2A69-CA2D-4CA3-9070-C5746703766E}"/>
              </a:ext>
            </a:extLst>
          </p:cNvPr>
          <p:cNvSpPr txBox="1"/>
          <p:nvPr/>
        </p:nvSpPr>
        <p:spPr>
          <a:xfrm>
            <a:off x="1253067" y="880533"/>
            <a:ext cx="2258952" cy="369332"/>
          </a:xfrm>
          <a:prstGeom prst="rect">
            <a:avLst/>
          </a:prstGeom>
          <a:noFill/>
        </p:spPr>
        <p:txBody>
          <a:bodyPr wrap="none" rtlCol="0">
            <a:spAutoFit/>
          </a:bodyPr>
          <a:lstStyle/>
          <a:p>
            <a:r>
              <a:rPr kumimoji="1" lang="ja-JP" altLang="en-US" dirty="0"/>
              <a:t>制作期間</a:t>
            </a:r>
            <a:r>
              <a:rPr kumimoji="1" lang="en-US" altLang="ja-JP" dirty="0"/>
              <a:t>:</a:t>
            </a:r>
            <a:r>
              <a:rPr kumimoji="1" lang="ja-JP" altLang="en-US" dirty="0"/>
              <a:t>今日</a:t>
            </a:r>
            <a:r>
              <a:rPr kumimoji="1" lang="en-US" altLang="ja-JP" dirty="0"/>
              <a:t>~12/1</a:t>
            </a:r>
          </a:p>
        </p:txBody>
      </p:sp>
    </p:spTree>
    <p:extLst>
      <p:ext uri="{BB962C8B-B14F-4D97-AF65-F5344CB8AC3E}">
        <p14:creationId xmlns:p14="http://schemas.microsoft.com/office/powerpoint/2010/main" val="2348306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F5A8C12E-B7B3-4F8E-8D70-BC90F755FA14}"/>
              </a:ext>
            </a:extLst>
          </p:cNvPr>
          <p:cNvSpPr txBox="1"/>
          <p:nvPr/>
        </p:nvSpPr>
        <p:spPr>
          <a:xfrm>
            <a:off x="753533" y="787400"/>
            <a:ext cx="1661032" cy="369332"/>
          </a:xfrm>
          <a:prstGeom prst="rect">
            <a:avLst/>
          </a:prstGeom>
          <a:noFill/>
        </p:spPr>
        <p:txBody>
          <a:bodyPr wrap="none" rtlCol="0">
            <a:spAutoFit/>
          </a:bodyPr>
          <a:lstStyle/>
          <a:p>
            <a:r>
              <a:rPr kumimoji="1" lang="en-US" altLang="ja-JP" dirty="0"/>
              <a:t>PC/1</a:t>
            </a:r>
            <a:r>
              <a:rPr kumimoji="1" lang="ja-JP" altLang="en-US" dirty="0"/>
              <a:t>人プレイ</a:t>
            </a:r>
          </a:p>
        </p:txBody>
      </p:sp>
      <p:sp>
        <p:nvSpPr>
          <p:cNvPr id="3" name="テキスト ボックス 2">
            <a:extLst>
              <a:ext uri="{FF2B5EF4-FFF2-40B4-BE49-F238E27FC236}">
                <a16:creationId xmlns:a16="http://schemas.microsoft.com/office/drawing/2014/main" id="{7BC41A46-DD73-4CF5-9DE5-5B210646E575}"/>
              </a:ext>
            </a:extLst>
          </p:cNvPr>
          <p:cNvSpPr txBox="1"/>
          <p:nvPr/>
        </p:nvSpPr>
        <p:spPr>
          <a:xfrm>
            <a:off x="753533" y="1337733"/>
            <a:ext cx="2754280" cy="369332"/>
          </a:xfrm>
          <a:prstGeom prst="rect">
            <a:avLst/>
          </a:prstGeom>
          <a:noFill/>
        </p:spPr>
        <p:txBody>
          <a:bodyPr wrap="none" rtlCol="0">
            <a:spAutoFit/>
          </a:bodyPr>
          <a:lstStyle/>
          <a:p>
            <a:r>
              <a:rPr kumimoji="1" lang="ja-JP" altLang="en-US" dirty="0"/>
              <a:t>ジャンル </a:t>
            </a:r>
            <a:r>
              <a:rPr kumimoji="1" lang="en-US" altLang="ja-JP" dirty="0"/>
              <a:t>: 3D</a:t>
            </a:r>
            <a:r>
              <a:rPr kumimoji="1" lang="ja-JP" altLang="en-US" dirty="0"/>
              <a:t>アクション</a:t>
            </a:r>
          </a:p>
        </p:txBody>
      </p:sp>
      <p:sp>
        <p:nvSpPr>
          <p:cNvPr id="4" name="テキスト ボックス 3">
            <a:extLst>
              <a:ext uri="{FF2B5EF4-FFF2-40B4-BE49-F238E27FC236}">
                <a16:creationId xmlns:a16="http://schemas.microsoft.com/office/drawing/2014/main" id="{AA9E103E-942E-44C0-97DD-B4E67C70699F}"/>
              </a:ext>
            </a:extLst>
          </p:cNvPr>
          <p:cNvSpPr txBox="1"/>
          <p:nvPr/>
        </p:nvSpPr>
        <p:spPr>
          <a:xfrm>
            <a:off x="753533" y="1888066"/>
            <a:ext cx="1893467" cy="369332"/>
          </a:xfrm>
          <a:prstGeom prst="rect">
            <a:avLst/>
          </a:prstGeom>
          <a:noFill/>
        </p:spPr>
        <p:txBody>
          <a:bodyPr wrap="none" rtlCol="0">
            <a:spAutoFit/>
          </a:bodyPr>
          <a:lstStyle/>
          <a:p>
            <a:r>
              <a:rPr kumimoji="1" lang="ja-JP" altLang="en-US" dirty="0"/>
              <a:t>開発環境 </a:t>
            </a:r>
            <a:r>
              <a:rPr kumimoji="1" lang="en-US" altLang="ja-JP" dirty="0"/>
              <a:t>: </a:t>
            </a:r>
            <a:r>
              <a:rPr kumimoji="1" lang="en-US" altLang="ja-JP" dirty="0" err="1"/>
              <a:t>DxLib</a:t>
            </a:r>
            <a:endParaRPr kumimoji="1" lang="en-US" altLang="ja-JP" dirty="0"/>
          </a:p>
        </p:txBody>
      </p:sp>
      <p:sp>
        <p:nvSpPr>
          <p:cNvPr id="7" name="テキスト ボックス 6">
            <a:extLst>
              <a:ext uri="{FF2B5EF4-FFF2-40B4-BE49-F238E27FC236}">
                <a16:creationId xmlns:a16="http://schemas.microsoft.com/office/drawing/2014/main" id="{84697296-BD5F-4464-A56E-17EAF2590985}"/>
              </a:ext>
            </a:extLst>
          </p:cNvPr>
          <p:cNvSpPr txBox="1"/>
          <p:nvPr/>
        </p:nvSpPr>
        <p:spPr>
          <a:xfrm>
            <a:off x="753533" y="3183468"/>
            <a:ext cx="2492990" cy="369332"/>
          </a:xfrm>
          <a:prstGeom prst="rect">
            <a:avLst/>
          </a:prstGeom>
          <a:noFill/>
        </p:spPr>
        <p:txBody>
          <a:bodyPr wrap="none" rtlCol="0">
            <a:spAutoFit/>
          </a:bodyPr>
          <a:lstStyle/>
          <a:p>
            <a:r>
              <a:rPr kumimoji="1" lang="ja-JP" altLang="en-US" dirty="0"/>
              <a:t>ターゲット：カプコン</a:t>
            </a:r>
          </a:p>
        </p:txBody>
      </p:sp>
      <p:pic>
        <p:nvPicPr>
          <p:cNvPr id="9" name="宇宙を駆け抜けるマリオの冒険がはじまる！『スーパーマリオギャラクシー』を実況プレイ part1【マリオ3Dコレクション】 - YouTube - Google Chrome 2024-09-25 11-51-10">
            <a:hlinkClick r:id="" action="ppaction://media"/>
            <a:extLst>
              <a:ext uri="{FF2B5EF4-FFF2-40B4-BE49-F238E27FC236}">
                <a16:creationId xmlns:a16="http://schemas.microsoft.com/office/drawing/2014/main" id="{9BB4897C-5AC7-42CD-9A5B-FDC50A29DB3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69648" y="1337733"/>
            <a:ext cx="6645883" cy="3738309"/>
          </a:xfrm>
          <a:prstGeom prst="rect">
            <a:avLst/>
          </a:prstGeom>
        </p:spPr>
      </p:pic>
    </p:spTree>
    <p:extLst>
      <p:ext uri="{BB962C8B-B14F-4D97-AF65-F5344CB8AC3E}">
        <p14:creationId xmlns:p14="http://schemas.microsoft.com/office/powerpoint/2010/main" val="2447985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03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a:extLst>
              <a:ext uri="{FF2B5EF4-FFF2-40B4-BE49-F238E27FC236}">
                <a16:creationId xmlns:a16="http://schemas.microsoft.com/office/drawing/2014/main" id="{2F096C74-01E8-4AA9-9F39-7AC0A0910469}"/>
              </a:ext>
            </a:extLst>
          </p:cNvPr>
          <p:cNvSpPr/>
          <p:nvPr/>
        </p:nvSpPr>
        <p:spPr>
          <a:xfrm>
            <a:off x="862756" y="902732"/>
            <a:ext cx="5416869" cy="1043763"/>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kumimoji="1" lang="ja-JP" altLang="en-US"/>
          </a:p>
        </p:txBody>
      </p:sp>
      <p:sp>
        <p:nvSpPr>
          <p:cNvPr id="2" name="テキスト ボックス 1">
            <a:extLst>
              <a:ext uri="{FF2B5EF4-FFF2-40B4-BE49-F238E27FC236}">
                <a16:creationId xmlns:a16="http://schemas.microsoft.com/office/drawing/2014/main" id="{9293DC79-5F00-4B6C-932B-93B2DA1037A2}"/>
              </a:ext>
            </a:extLst>
          </p:cNvPr>
          <p:cNvSpPr txBox="1"/>
          <p:nvPr/>
        </p:nvSpPr>
        <p:spPr>
          <a:xfrm>
            <a:off x="963514" y="1251234"/>
            <a:ext cx="5416868" cy="461665"/>
          </a:xfrm>
          <a:prstGeom prst="rect">
            <a:avLst/>
          </a:prstGeom>
          <a:noFill/>
        </p:spPr>
        <p:txBody>
          <a:bodyPr wrap="none" rtlCol="0">
            <a:spAutoFit/>
          </a:bodyPr>
          <a:lstStyle/>
          <a:p>
            <a:r>
              <a:rPr kumimoji="1" lang="ja-JP" altLang="en-US" sz="2400" b="1" dirty="0"/>
              <a:t>プレイヤーを飽きさせないギミック！</a:t>
            </a:r>
          </a:p>
        </p:txBody>
      </p:sp>
      <p:sp>
        <p:nvSpPr>
          <p:cNvPr id="3" name="テキスト ボックス 2">
            <a:extLst>
              <a:ext uri="{FF2B5EF4-FFF2-40B4-BE49-F238E27FC236}">
                <a16:creationId xmlns:a16="http://schemas.microsoft.com/office/drawing/2014/main" id="{53479886-0D51-408A-B94A-796BA81E92B3}"/>
              </a:ext>
            </a:extLst>
          </p:cNvPr>
          <p:cNvSpPr txBox="1"/>
          <p:nvPr/>
        </p:nvSpPr>
        <p:spPr>
          <a:xfrm>
            <a:off x="524933" y="533400"/>
            <a:ext cx="877163" cy="369332"/>
          </a:xfrm>
          <a:prstGeom prst="rect">
            <a:avLst/>
          </a:prstGeom>
          <a:noFill/>
        </p:spPr>
        <p:txBody>
          <a:bodyPr wrap="none" rtlCol="0">
            <a:spAutoFit/>
          </a:bodyPr>
          <a:lstStyle/>
          <a:p>
            <a:r>
              <a:rPr kumimoji="1" lang="ja-JP" altLang="en-US" dirty="0"/>
              <a:t>面白さ</a:t>
            </a:r>
          </a:p>
        </p:txBody>
      </p:sp>
      <p:sp>
        <p:nvSpPr>
          <p:cNvPr id="4" name="テキスト ボックス 3">
            <a:extLst>
              <a:ext uri="{FF2B5EF4-FFF2-40B4-BE49-F238E27FC236}">
                <a16:creationId xmlns:a16="http://schemas.microsoft.com/office/drawing/2014/main" id="{528391B5-8397-4908-9ECD-ED2DCF9CFAEB}"/>
              </a:ext>
            </a:extLst>
          </p:cNvPr>
          <p:cNvSpPr txBox="1"/>
          <p:nvPr/>
        </p:nvSpPr>
        <p:spPr>
          <a:xfrm>
            <a:off x="6581084" y="5757333"/>
            <a:ext cx="3185487" cy="369332"/>
          </a:xfrm>
          <a:prstGeom prst="rect">
            <a:avLst/>
          </a:prstGeom>
          <a:noFill/>
        </p:spPr>
        <p:txBody>
          <a:bodyPr wrap="none" rtlCol="0">
            <a:spAutoFit/>
          </a:bodyPr>
          <a:lstStyle/>
          <a:p>
            <a:r>
              <a:rPr kumimoji="1" lang="ja-JP" altLang="en-US" dirty="0"/>
              <a:t>これでカプコンに受かります</a:t>
            </a:r>
          </a:p>
        </p:txBody>
      </p:sp>
      <p:sp>
        <p:nvSpPr>
          <p:cNvPr id="7" name="テキスト ボックス 6">
            <a:extLst>
              <a:ext uri="{FF2B5EF4-FFF2-40B4-BE49-F238E27FC236}">
                <a16:creationId xmlns:a16="http://schemas.microsoft.com/office/drawing/2014/main" id="{B5190FDE-613E-495F-868E-EB72E4174CD0}"/>
              </a:ext>
            </a:extLst>
          </p:cNvPr>
          <p:cNvSpPr txBox="1"/>
          <p:nvPr/>
        </p:nvSpPr>
        <p:spPr>
          <a:xfrm>
            <a:off x="948267" y="2523067"/>
            <a:ext cx="5032147" cy="369332"/>
          </a:xfrm>
          <a:prstGeom prst="rect">
            <a:avLst/>
          </a:prstGeom>
          <a:noFill/>
        </p:spPr>
        <p:txBody>
          <a:bodyPr wrap="none" rtlCol="0">
            <a:spAutoFit/>
          </a:bodyPr>
          <a:lstStyle/>
          <a:p>
            <a:r>
              <a:rPr kumimoji="1" lang="ja-JP" altLang="en-US" dirty="0"/>
              <a:t>マリオギャラクシーはステージギミックが豊富</a:t>
            </a:r>
          </a:p>
        </p:txBody>
      </p:sp>
      <p:sp>
        <p:nvSpPr>
          <p:cNvPr id="8" name="テキスト ボックス 7">
            <a:extLst>
              <a:ext uri="{FF2B5EF4-FFF2-40B4-BE49-F238E27FC236}">
                <a16:creationId xmlns:a16="http://schemas.microsoft.com/office/drawing/2014/main" id="{EBA51AEF-803C-4112-BA0B-0E9A2751D5E7}"/>
              </a:ext>
            </a:extLst>
          </p:cNvPr>
          <p:cNvSpPr txBox="1"/>
          <p:nvPr/>
        </p:nvSpPr>
        <p:spPr>
          <a:xfrm>
            <a:off x="963514" y="3285066"/>
            <a:ext cx="9648795" cy="646331"/>
          </a:xfrm>
          <a:prstGeom prst="rect">
            <a:avLst/>
          </a:prstGeom>
          <a:noFill/>
        </p:spPr>
        <p:txBody>
          <a:bodyPr wrap="none" rtlCol="0">
            <a:spAutoFit/>
          </a:bodyPr>
          <a:lstStyle/>
          <a:p>
            <a:r>
              <a:rPr kumimoji="1" lang="ja-JP" altLang="en-US" dirty="0"/>
              <a:t>ファイアボールなどの能力もオブジェクトに火をつけるなどステージを進行させるための</a:t>
            </a:r>
            <a:endParaRPr kumimoji="1" lang="en-US" altLang="ja-JP" dirty="0"/>
          </a:p>
          <a:p>
            <a:r>
              <a:rPr kumimoji="1" lang="ja-JP" altLang="en-US" dirty="0"/>
              <a:t>ギミックとしてしか使われてない。</a:t>
            </a:r>
          </a:p>
        </p:txBody>
      </p:sp>
      <p:sp>
        <p:nvSpPr>
          <p:cNvPr id="9" name="テキスト ボックス 8">
            <a:extLst>
              <a:ext uri="{FF2B5EF4-FFF2-40B4-BE49-F238E27FC236}">
                <a16:creationId xmlns:a16="http://schemas.microsoft.com/office/drawing/2014/main" id="{8E796E2B-9EB2-4614-BD4D-B4A94522705F}"/>
              </a:ext>
            </a:extLst>
          </p:cNvPr>
          <p:cNvSpPr txBox="1"/>
          <p:nvPr/>
        </p:nvSpPr>
        <p:spPr>
          <a:xfrm>
            <a:off x="1143000" y="4639733"/>
            <a:ext cx="8956298" cy="646331"/>
          </a:xfrm>
          <a:prstGeom prst="rect">
            <a:avLst/>
          </a:prstGeom>
          <a:noFill/>
        </p:spPr>
        <p:txBody>
          <a:bodyPr wrap="none" rtlCol="0">
            <a:spAutoFit/>
          </a:bodyPr>
          <a:lstStyle/>
          <a:p>
            <a:r>
              <a:rPr kumimoji="1" lang="ja-JP" altLang="en-US" dirty="0"/>
              <a:t>こちらはもっとアクションバトル要素を強めるためにシューティング要素を入れます</a:t>
            </a:r>
            <a:endParaRPr kumimoji="1" lang="en-US" altLang="ja-JP" dirty="0"/>
          </a:p>
          <a:p>
            <a:endParaRPr kumimoji="1" lang="ja-JP" altLang="en-US" dirty="0"/>
          </a:p>
        </p:txBody>
      </p:sp>
      <p:sp>
        <p:nvSpPr>
          <p:cNvPr id="10" name="テキスト ボックス 9">
            <a:extLst>
              <a:ext uri="{FF2B5EF4-FFF2-40B4-BE49-F238E27FC236}">
                <a16:creationId xmlns:a16="http://schemas.microsoft.com/office/drawing/2014/main" id="{6975E72D-308C-4FF2-BA8D-A2F0F3D3ECD1}"/>
              </a:ext>
            </a:extLst>
          </p:cNvPr>
          <p:cNvSpPr txBox="1"/>
          <p:nvPr/>
        </p:nvSpPr>
        <p:spPr>
          <a:xfrm>
            <a:off x="2472267" y="5748866"/>
            <a:ext cx="2723823" cy="369332"/>
          </a:xfrm>
          <a:prstGeom prst="rect">
            <a:avLst/>
          </a:prstGeom>
          <a:noFill/>
        </p:spPr>
        <p:txBody>
          <a:bodyPr wrap="none" rtlCol="0">
            <a:spAutoFit/>
          </a:bodyPr>
          <a:lstStyle/>
          <a:p>
            <a:r>
              <a:rPr kumimoji="1" lang="ja-JP" altLang="en-US" dirty="0"/>
              <a:t>あふれるオリジナリティ</a:t>
            </a:r>
          </a:p>
        </p:txBody>
      </p:sp>
      <p:pic>
        <p:nvPicPr>
          <p:cNvPr id="12" name="図 11">
            <a:extLst>
              <a:ext uri="{FF2B5EF4-FFF2-40B4-BE49-F238E27FC236}">
                <a16:creationId xmlns:a16="http://schemas.microsoft.com/office/drawing/2014/main" id="{EB12106E-AF60-4060-8AA6-AB48DFCF1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6606" y="829066"/>
            <a:ext cx="4097588" cy="2304333"/>
          </a:xfrm>
          <a:prstGeom prst="rect">
            <a:avLst/>
          </a:prstGeom>
        </p:spPr>
      </p:pic>
    </p:spTree>
    <p:extLst>
      <p:ext uri="{BB962C8B-B14F-4D97-AF65-F5344CB8AC3E}">
        <p14:creationId xmlns:p14="http://schemas.microsoft.com/office/powerpoint/2010/main" val="3058336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D378B7AC-5ED9-43DF-A8B4-1E4994E88F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647" y="636460"/>
            <a:ext cx="4734964" cy="2116839"/>
          </a:xfrm>
          <a:prstGeom prst="rect">
            <a:avLst/>
          </a:prstGeom>
        </p:spPr>
      </p:pic>
      <p:sp>
        <p:nvSpPr>
          <p:cNvPr id="4" name="テキスト ボックス 3">
            <a:extLst>
              <a:ext uri="{FF2B5EF4-FFF2-40B4-BE49-F238E27FC236}">
                <a16:creationId xmlns:a16="http://schemas.microsoft.com/office/drawing/2014/main" id="{BC25C6D5-313C-49FC-820E-A284737F0EF4}"/>
              </a:ext>
            </a:extLst>
          </p:cNvPr>
          <p:cNvSpPr txBox="1"/>
          <p:nvPr/>
        </p:nvSpPr>
        <p:spPr>
          <a:xfrm>
            <a:off x="5288804" y="817716"/>
            <a:ext cx="5032147" cy="1477328"/>
          </a:xfrm>
          <a:prstGeom prst="rect">
            <a:avLst/>
          </a:prstGeom>
          <a:noFill/>
        </p:spPr>
        <p:txBody>
          <a:bodyPr wrap="none" rtlCol="0">
            <a:spAutoFit/>
          </a:bodyPr>
          <a:lstStyle/>
          <a:p>
            <a:r>
              <a:rPr kumimoji="1" lang="ja-JP" altLang="en-US" dirty="0"/>
              <a:t>ステージギミックはマリオギャラクシー</a:t>
            </a:r>
            <a:endParaRPr kumimoji="1" lang="en-US" altLang="ja-JP" dirty="0"/>
          </a:p>
          <a:p>
            <a:r>
              <a:rPr kumimoji="1" lang="ja-JP" altLang="en-US" dirty="0"/>
              <a:t>のエッグプラネットギャラクシーを参考にする</a:t>
            </a:r>
            <a:endParaRPr kumimoji="1" lang="en-US" altLang="ja-JP" dirty="0"/>
          </a:p>
          <a:p>
            <a:r>
              <a:rPr kumimoji="1" lang="en-US" altLang="ja-JP" dirty="0"/>
              <a:t>Wii</a:t>
            </a:r>
            <a:r>
              <a:rPr kumimoji="1" lang="ja-JP" altLang="en-US" dirty="0"/>
              <a:t>リモコンのカーソルの代わりに</a:t>
            </a:r>
            <a:endParaRPr kumimoji="1" lang="en-US" altLang="ja-JP" dirty="0"/>
          </a:p>
          <a:p>
            <a:r>
              <a:rPr kumimoji="1" lang="ja-JP" altLang="en-US" dirty="0"/>
              <a:t>シューティングの照準で代用する</a:t>
            </a:r>
            <a:endParaRPr kumimoji="1" lang="en-US" altLang="ja-JP" dirty="0"/>
          </a:p>
          <a:p>
            <a:endParaRPr kumimoji="1" lang="en-US" altLang="ja-JP" dirty="0"/>
          </a:p>
        </p:txBody>
      </p:sp>
      <p:sp>
        <p:nvSpPr>
          <p:cNvPr id="7" name="テキスト ボックス 6">
            <a:extLst>
              <a:ext uri="{FF2B5EF4-FFF2-40B4-BE49-F238E27FC236}">
                <a16:creationId xmlns:a16="http://schemas.microsoft.com/office/drawing/2014/main" id="{43171B9A-8500-43F4-A8A1-A4266188ED8B}"/>
              </a:ext>
            </a:extLst>
          </p:cNvPr>
          <p:cNvSpPr txBox="1"/>
          <p:nvPr/>
        </p:nvSpPr>
        <p:spPr>
          <a:xfrm>
            <a:off x="254000" y="3824293"/>
            <a:ext cx="5842000" cy="1477328"/>
          </a:xfrm>
          <a:prstGeom prst="rect">
            <a:avLst/>
          </a:prstGeom>
          <a:noFill/>
        </p:spPr>
        <p:txBody>
          <a:bodyPr wrap="square">
            <a:spAutoFit/>
          </a:bodyPr>
          <a:lstStyle/>
          <a:p>
            <a:r>
              <a:rPr kumimoji="1" lang="ja-JP" altLang="en-US" dirty="0"/>
              <a:t>で、このゲームでは戦闘をもっとアクション性の高いものにする！</a:t>
            </a:r>
            <a:endParaRPr kumimoji="1" lang="en-US" altLang="ja-JP" dirty="0"/>
          </a:p>
          <a:p>
            <a:r>
              <a:rPr kumimoji="1" lang="ja-JP" altLang="en-US" dirty="0"/>
              <a:t>マリオギャラクシーは敵の攻撃に合わせてスピンして攻撃を返すなど単調になるものが多かったため</a:t>
            </a:r>
            <a:endParaRPr kumimoji="1" lang="en-US" altLang="ja-JP" dirty="0"/>
          </a:p>
          <a:p>
            <a:r>
              <a:rPr kumimoji="1" lang="ja-JP" altLang="en-US" dirty="0"/>
              <a:t>ここを改善することで、アイデア力を評価される！</a:t>
            </a:r>
            <a:endParaRPr kumimoji="1" lang="en-US" altLang="ja-JP" dirty="0"/>
          </a:p>
        </p:txBody>
      </p:sp>
      <p:pic>
        <p:nvPicPr>
          <p:cNvPr id="5" name="【マリオギャラクシー】UFO艦隊のオタキング エッグプラネットギャラクシー【スーパーマリオ3Dコレクション_Switch】 - YouTube - Google Chrome 2024-09-26 10-01-42">
            <a:hlinkClick r:id="" action="ppaction://media"/>
            <a:extLst>
              <a:ext uri="{FF2B5EF4-FFF2-40B4-BE49-F238E27FC236}">
                <a16:creationId xmlns:a16="http://schemas.microsoft.com/office/drawing/2014/main" id="{3D5C47FC-8357-4492-9476-1017CB945C5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059589" y="2108200"/>
            <a:ext cx="4240840" cy="4489269"/>
          </a:xfrm>
          <a:prstGeom prst="rect">
            <a:avLst/>
          </a:prstGeom>
        </p:spPr>
      </p:pic>
    </p:spTree>
    <p:extLst>
      <p:ext uri="{BB962C8B-B14F-4D97-AF65-F5344CB8AC3E}">
        <p14:creationId xmlns:p14="http://schemas.microsoft.com/office/powerpoint/2010/main" val="962421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6E8E77CB-9823-4904-A8B1-53057CD03B76}"/>
              </a:ext>
            </a:extLst>
          </p:cNvPr>
          <p:cNvSpPr txBox="1"/>
          <p:nvPr/>
        </p:nvSpPr>
        <p:spPr>
          <a:xfrm>
            <a:off x="1566334" y="826912"/>
            <a:ext cx="8195733" cy="4801314"/>
          </a:xfrm>
          <a:prstGeom prst="rect">
            <a:avLst/>
          </a:prstGeom>
          <a:noFill/>
        </p:spPr>
        <p:txBody>
          <a:bodyPr wrap="square">
            <a:spAutoFit/>
          </a:bodyPr>
          <a:lstStyle/>
          <a:p>
            <a:r>
              <a:rPr lang="en-US" altLang="ja-JP" dirty="0"/>
              <a:t>8</a:t>
            </a:r>
            <a:r>
              <a:rPr lang="ja-JP" altLang="en-US" dirty="0"/>
              <a:t>頭身の理由はエイム時にボーンを制御していい感じの見た目にするため</a:t>
            </a:r>
            <a:br>
              <a:rPr lang="ja-JP" altLang="en-US" dirty="0"/>
            </a:br>
            <a:br>
              <a:rPr lang="ja-JP" altLang="en-US" dirty="0"/>
            </a:br>
            <a:r>
              <a:rPr lang="ja-JP" altLang="en-US" dirty="0"/>
              <a:t>シューティングの視点の理由はギミックに使用するため</a:t>
            </a:r>
            <a:br>
              <a:rPr lang="ja-JP" altLang="en-US" dirty="0"/>
            </a:br>
            <a:endParaRPr lang="en-US" altLang="ja-JP" dirty="0"/>
          </a:p>
          <a:p>
            <a:r>
              <a:rPr lang="ja-JP" altLang="en-US" dirty="0"/>
              <a:t>カメラは基本的にプレイヤーの真上に設置し、惑星の移動時などの演出面でカメラを操作する。</a:t>
            </a:r>
            <a:br>
              <a:rPr lang="ja-JP" altLang="en-US" dirty="0"/>
            </a:br>
            <a:r>
              <a:rPr lang="en-US" altLang="ja-JP" dirty="0">
                <a:hlinkClick r:id="rId2" tooltip="https://www.nintendo.co.jp/wii/interview/sb4j/vol2/index4.html"/>
              </a:rPr>
              <a:t>https://www.nintendo.co.jp/wii/interview/sb4j/vol2/index4.html</a:t>
            </a:r>
            <a:br>
              <a:rPr lang="en-US" altLang="ja-JP" dirty="0"/>
            </a:br>
            <a:endParaRPr lang="en-US" altLang="ja-JP" dirty="0"/>
          </a:p>
          <a:p>
            <a:r>
              <a:rPr lang="ja-JP" altLang="en-US" dirty="0"/>
              <a:t>マリオギャラクシー</a:t>
            </a:r>
            <a:r>
              <a:rPr lang="en-US" altLang="ja-JP" dirty="0"/>
              <a:t>2</a:t>
            </a:r>
            <a:r>
              <a:rPr lang="ja-JP" altLang="en-US" dirty="0"/>
              <a:t>では基本的にマリオの真上に配置して操作がしやすくした</a:t>
            </a:r>
            <a:br>
              <a:rPr lang="ja-JP" altLang="en-US" dirty="0"/>
            </a:br>
            <a:br>
              <a:rPr lang="ja-JP" altLang="en-US" dirty="0"/>
            </a:br>
            <a:r>
              <a:rPr lang="ja-JP" altLang="en-US" dirty="0"/>
              <a:t>結果マリオギャラクシーのメタスコアが</a:t>
            </a:r>
            <a:r>
              <a:rPr lang="en-US" altLang="ja-JP" dirty="0"/>
              <a:t>97</a:t>
            </a:r>
            <a:r>
              <a:rPr lang="ja-JP" altLang="en-US" dirty="0"/>
              <a:t>点なのに対しマリオギャラクシー</a:t>
            </a:r>
            <a:r>
              <a:rPr lang="en-US" altLang="ja-JP" dirty="0"/>
              <a:t>2</a:t>
            </a:r>
            <a:r>
              <a:rPr lang="ja-JP" altLang="en-US" dirty="0"/>
              <a:t>のメタスコアは</a:t>
            </a:r>
            <a:r>
              <a:rPr lang="en-US" altLang="ja-JP" dirty="0"/>
              <a:t>98</a:t>
            </a:r>
            <a:r>
              <a:rPr lang="ja-JP" altLang="en-US" dirty="0"/>
              <a:t>点を叩き出した</a:t>
            </a:r>
            <a:br>
              <a:rPr lang="ja-JP" altLang="en-US" dirty="0"/>
            </a:br>
            <a:br>
              <a:rPr lang="ja-JP" altLang="en-US" dirty="0"/>
            </a:br>
            <a:r>
              <a:rPr lang="ja-JP" altLang="en-US" dirty="0"/>
              <a:t>レビューも前作より遊びやすくなっただったり酔わなくなったとの声も多い</a:t>
            </a:r>
            <a:br>
              <a:rPr lang="ja-JP" altLang="en-US" dirty="0"/>
            </a:br>
            <a:br>
              <a:rPr lang="ja-JP" altLang="en-US" dirty="0"/>
            </a:br>
            <a:r>
              <a:rPr lang="ja-JP" altLang="en-US" dirty="0"/>
              <a:t>カメラワークが快適になったという声もある</a:t>
            </a:r>
          </a:p>
        </p:txBody>
      </p:sp>
    </p:spTree>
    <p:extLst>
      <p:ext uri="{BB962C8B-B14F-4D97-AF65-F5344CB8AC3E}">
        <p14:creationId xmlns:p14="http://schemas.microsoft.com/office/powerpoint/2010/main" val="2453643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A5F00A45-14E9-482D-B19E-E5AA6A18FFA6}"/>
              </a:ext>
            </a:extLst>
          </p:cNvPr>
          <p:cNvSpPr txBox="1"/>
          <p:nvPr/>
        </p:nvSpPr>
        <p:spPr>
          <a:xfrm>
            <a:off x="1100667" y="804333"/>
            <a:ext cx="2031325" cy="369332"/>
          </a:xfrm>
          <a:prstGeom prst="rect">
            <a:avLst/>
          </a:prstGeom>
          <a:noFill/>
        </p:spPr>
        <p:txBody>
          <a:bodyPr wrap="none" rtlCol="0">
            <a:spAutoFit/>
          </a:bodyPr>
          <a:lstStyle/>
          <a:p>
            <a:r>
              <a:rPr kumimoji="1" lang="ja-JP" altLang="en-US" dirty="0"/>
              <a:t>アピールポイント</a:t>
            </a:r>
          </a:p>
        </p:txBody>
      </p:sp>
      <p:sp>
        <p:nvSpPr>
          <p:cNvPr id="3" name="テキスト ボックス 2">
            <a:extLst>
              <a:ext uri="{FF2B5EF4-FFF2-40B4-BE49-F238E27FC236}">
                <a16:creationId xmlns:a16="http://schemas.microsoft.com/office/drawing/2014/main" id="{4682AF63-FC2E-4930-98C9-41A816F7A03E}"/>
              </a:ext>
            </a:extLst>
          </p:cNvPr>
          <p:cNvSpPr txBox="1"/>
          <p:nvPr/>
        </p:nvSpPr>
        <p:spPr>
          <a:xfrm>
            <a:off x="1405467" y="1930400"/>
            <a:ext cx="1569660" cy="369332"/>
          </a:xfrm>
          <a:prstGeom prst="rect">
            <a:avLst/>
          </a:prstGeom>
          <a:noFill/>
        </p:spPr>
        <p:txBody>
          <a:bodyPr wrap="none" rtlCol="0">
            <a:spAutoFit/>
          </a:bodyPr>
          <a:lstStyle/>
          <a:p>
            <a:r>
              <a:rPr kumimoji="1" lang="ja-JP" altLang="en-US" dirty="0"/>
              <a:t>カメラの挙動</a:t>
            </a:r>
          </a:p>
        </p:txBody>
      </p:sp>
      <p:sp>
        <p:nvSpPr>
          <p:cNvPr id="4" name="テキスト ボックス 3">
            <a:extLst>
              <a:ext uri="{FF2B5EF4-FFF2-40B4-BE49-F238E27FC236}">
                <a16:creationId xmlns:a16="http://schemas.microsoft.com/office/drawing/2014/main" id="{5248A5B8-A7D0-4526-B5EA-D61B26BBF284}"/>
              </a:ext>
            </a:extLst>
          </p:cNvPr>
          <p:cNvSpPr txBox="1"/>
          <p:nvPr/>
        </p:nvSpPr>
        <p:spPr>
          <a:xfrm>
            <a:off x="1405467" y="2679700"/>
            <a:ext cx="2954655" cy="369332"/>
          </a:xfrm>
          <a:prstGeom prst="rect">
            <a:avLst/>
          </a:prstGeom>
          <a:noFill/>
        </p:spPr>
        <p:txBody>
          <a:bodyPr wrap="none" rtlCol="0">
            <a:spAutoFit/>
          </a:bodyPr>
          <a:lstStyle/>
          <a:p>
            <a:r>
              <a:rPr kumimoji="1" lang="ja-JP" altLang="en-US" dirty="0"/>
              <a:t>プレイヤーのアクション性</a:t>
            </a:r>
          </a:p>
        </p:txBody>
      </p:sp>
      <p:sp>
        <p:nvSpPr>
          <p:cNvPr id="5" name="テキスト ボックス 4">
            <a:extLst>
              <a:ext uri="{FF2B5EF4-FFF2-40B4-BE49-F238E27FC236}">
                <a16:creationId xmlns:a16="http://schemas.microsoft.com/office/drawing/2014/main" id="{AAC546B3-3E92-4095-9CEA-D9EE5B85B143}"/>
              </a:ext>
            </a:extLst>
          </p:cNvPr>
          <p:cNvSpPr txBox="1"/>
          <p:nvPr/>
        </p:nvSpPr>
        <p:spPr>
          <a:xfrm>
            <a:off x="1405467" y="3429000"/>
            <a:ext cx="3647152" cy="369332"/>
          </a:xfrm>
          <a:prstGeom prst="rect">
            <a:avLst/>
          </a:prstGeom>
          <a:noFill/>
        </p:spPr>
        <p:txBody>
          <a:bodyPr wrap="none" rtlCol="0">
            <a:spAutoFit/>
          </a:bodyPr>
          <a:lstStyle/>
          <a:p>
            <a:r>
              <a:rPr kumimoji="1" lang="ja-JP" altLang="en-US" dirty="0"/>
              <a:t>モデルのプログラミング的な操作</a:t>
            </a:r>
          </a:p>
        </p:txBody>
      </p:sp>
      <p:sp>
        <p:nvSpPr>
          <p:cNvPr id="6" name="テキスト ボックス 5">
            <a:extLst>
              <a:ext uri="{FF2B5EF4-FFF2-40B4-BE49-F238E27FC236}">
                <a16:creationId xmlns:a16="http://schemas.microsoft.com/office/drawing/2014/main" id="{ABD38D85-A333-40F6-AC28-8BA3EC6848F0}"/>
              </a:ext>
            </a:extLst>
          </p:cNvPr>
          <p:cNvSpPr txBox="1"/>
          <p:nvPr/>
        </p:nvSpPr>
        <p:spPr>
          <a:xfrm>
            <a:off x="1405467" y="4178300"/>
            <a:ext cx="1338828" cy="369332"/>
          </a:xfrm>
          <a:prstGeom prst="rect">
            <a:avLst/>
          </a:prstGeom>
          <a:noFill/>
        </p:spPr>
        <p:txBody>
          <a:bodyPr wrap="none" rtlCol="0">
            <a:spAutoFit/>
          </a:bodyPr>
          <a:lstStyle/>
          <a:p>
            <a:r>
              <a:rPr kumimoji="1" lang="ja-JP" altLang="en-US" dirty="0"/>
              <a:t>当たり判定</a:t>
            </a:r>
          </a:p>
        </p:txBody>
      </p:sp>
      <p:sp>
        <p:nvSpPr>
          <p:cNvPr id="7" name="テキスト ボックス 6">
            <a:extLst>
              <a:ext uri="{FF2B5EF4-FFF2-40B4-BE49-F238E27FC236}">
                <a16:creationId xmlns:a16="http://schemas.microsoft.com/office/drawing/2014/main" id="{4FACB786-6CA4-482C-B0C8-F97BCC01CEF2}"/>
              </a:ext>
            </a:extLst>
          </p:cNvPr>
          <p:cNvSpPr txBox="1"/>
          <p:nvPr/>
        </p:nvSpPr>
        <p:spPr>
          <a:xfrm>
            <a:off x="1405467" y="4939268"/>
            <a:ext cx="1800493" cy="369332"/>
          </a:xfrm>
          <a:prstGeom prst="rect">
            <a:avLst/>
          </a:prstGeom>
          <a:noFill/>
        </p:spPr>
        <p:txBody>
          <a:bodyPr wrap="none" rtlCol="0">
            <a:spAutoFit/>
          </a:bodyPr>
          <a:lstStyle/>
          <a:p>
            <a:r>
              <a:rPr kumimoji="1" lang="ja-JP" altLang="en-US" dirty="0"/>
              <a:t>クォータニオン</a:t>
            </a:r>
            <a:endParaRPr kumimoji="1" lang="en-US" altLang="ja-JP" dirty="0"/>
          </a:p>
        </p:txBody>
      </p:sp>
    </p:spTree>
    <p:extLst>
      <p:ext uri="{BB962C8B-B14F-4D97-AF65-F5344CB8AC3E}">
        <p14:creationId xmlns:p14="http://schemas.microsoft.com/office/powerpoint/2010/main" val="9569763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イオン">
  <a:themeElements>
    <a:clrScheme name="イオン">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イオン">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イオン">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1070</TotalTime>
  <Words>316</Words>
  <Application>Microsoft Office PowerPoint</Application>
  <PresentationFormat>ワイド画面</PresentationFormat>
  <Paragraphs>31</Paragraphs>
  <Slides>6</Slides>
  <Notes>0</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6</vt:i4>
      </vt:variant>
    </vt:vector>
  </HeadingPairs>
  <TitlesOfParts>
    <vt:vector size="10" baseType="lpstr">
      <vt:lpstr>Arial</vt:lpstr>
      <vt:lpstr>Century Gothic</vt:lpstr>
      <vt:lpstr>Wingdings 3</vt:lpstr>
      <vt:lpstr>イオン</vt:lpstr>
      <vt:lpstr>Astro Seeker</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 Seeker</dc:title>
  <dc:creator>髙﨑　白琥</dc:creator>
  <cp:lastModifiedBy>髙﨑　白琥</cp:lastModifiedBy>
  <cp:revision>34</cp:revision>
  <dcterms:created xsi:type="dcterms:W3CDTF">2024-09-19T00:32:16Z</dcterms:created>
  <dcterms:modified xsi:type="dcterms:W3CDTF">2024-09-27T01:24:30Z</dcterms:modified>
</cp:coreProperties>
</file>

<file path=docProps/thumbnail.jpeg>
</file>